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4"/>
  </p:sldMasterIdLst>
  <p:notesMasterIdLst>
    <p:notesMasterId r:id="rId15"/>
  </p:notesMasterIdLst>
  <p:sldIdLst>
    <p:sldId id="1133" r:id="rId5"/>
    <p:sldId id="556" r:id="rId6"/>
    <p:sldId id="540" r:id="rId7"/>
    <p:sldId id="363" r:id="rId8"/>
    <p:sldId id="558" r:id="rId9"/>
    <p:sldId id="542" r:id="rId10"/>
    <p:sldId id="555" r:id="rId11"/>
    <p:sldId id="561" r:id="rId12"/>
    <p:sldId id="562" r:id="rId13"/>
    <p:sldId id="55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98610C4-D2C0-479E-B137-D981F81784A4}" v="1" dt="2025-09-20T08:27:09.8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9545"/>
    <p:restoredTop sz="93987"/>
  </p:normalViewPr>
  <p:slideViewPr>
    <p:cSldViewPr>
      <p:cViewPr varScale="1">
        <p:scale>
          <a:sx n="65" d="100"/>
          <a:sy n="65" d="100"/>
        </p:scale>
        <p:origin x="750" y="78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-6" y="-18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57024B-151B-4270-BDE2-1C59737B59AA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75E065-0982-470B-8BAC-85522866006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31502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Warm your heart, Purpose – Let all the peoples praise you, it is mission that warms your heart not worship. God’s hearts beats for the Nations and so should ours.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need to make God’ s name Great – known – when we keep the blessing for ourselves it is a disaster. Westminster Catechism – know him enjoy him – psalm pointing to a greater harvest. People can be made to know, Glorify and Enjoy God forever.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AC702B-6F03-B646-813A-2E1358FBB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05471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4F4EB86-F0B3-2F89-15D8-141A48121C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E36F02C-3454-BF76-7873-7D8ADE3171D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185C7F-5075-998F-328F-460237D0AD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en-US" sz="1200" dirty="0">
                <a:latin typeface="Nunito Sans"/>
              </a:rPr>
              <a:t>The majority come to faith through the witness of a friend or family member (can we substantiate this?)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Nunito Sans"/>
              </a:rPr>
              <a:t>Increasingly, through digital channels – but again there is a personal link.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Nunito Sans"/>
              </a:rPr>
              <a:t>Mercy Ministries – again they have a personal connection point.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Nunito Sans"/>
              </a:rPr>
              <a:t>Prayer, Dreams and Visions – especially amongst some ethnic groupings.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Nunito Sans"/>
              </a:rPr>
              <a:t>Increasingly, in Churches a move from courses to ‘Journey’.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200" dirty="0">
                <a:latin typeface="Nunito Sans"/>
              </a:rPr>
              <a:t>Other events</a:t>
            </a:r>
          </a:p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82F65DB-C3B2-79B4-2705-EF163BEA207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AC702B-6F03-B646-813A-2E1358FBB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28509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Talking Jesus report UK 2022 found that 1 out of 3 people who had a conversation with a Christian about faith were open to finding out more.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AC702B-6F03-B646-813A-2E1358FBB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4221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M. L. Jones – “If we want to preach the gospel with confidence we have to have confidence in the Gospel.”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John Stott – “Don’t sacrifice revelation for relevance”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AC702B-6F03-B646-813A-2E1358FBB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41108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Craig Dyer – The Church is purchased by the word of God, it is sustained and protected by it and it will also prosper by it when it’s central to our discipleship/evangelism/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Churches that are growing are the ones who make the word central from the start.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Dave Jensen – Disciple making disciples – we need to be Christ driven before we are sinner driven. Dead to disciple to disciple maker – how do we develop mission pathways – 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 + People + Time + Prayer – we need to shape our activities around these things – Complement all we are doing, will do, can do.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5AC702B-6F03-B646-813A-2E1358FBBD0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48921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2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1" name="Google Shape;381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milk&#10;&#10;Description automatically generated">
            <a:extLst>
              <a:ext uri="{FF2B5EF4-FFF2-40B4-BE49-F238E27FC236}">
                <a16:creationId xmlns:a16="http://schemas.microsoft.com/office/drawing/2014/main" id="{F7797D33-A3A6-F879-ACFA-45FA71ACA1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217" r="10217"/>
          <a:stretch/>
        </p:blipFill>
        <p:spPr>
          <a:xfrm rot="5400000">
            <a:off x="2666998" y="-2667002"/>
            <a:ext cx="6858001" cy="121920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EED7F2-82A8-0761-FC04-082F6EA9D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4390"/>
            <a:ext cx="10515600" cy="1098345"/>
          </a:xfrm>
        </p:spPr>
        <p:txBody>
          <a:bodyPr/>
          <a:lstStyle>
            <a:lvl1pPr>
              <a:defRPr b="0" i="0">
                <a:solidFill>
                  <a:srgbClr val="2E2D2C"/>
                </a:solidFill>
                <a:latin typeface="Palatino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AF356-794A-DDE8-28D7-5663C1801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7672"/>
            <a:ext cx="10515600" cy="3955938"/>
          </a:xfrm>
        </p:spPr>
        <p:txBody>
          <a:bodyPr>
            <a:normAutofit/>
          </a:bodyPr>
          <a:lstStyle>
            <a:lvl1pPr marL="0" indent="0">
              <a:lnSpc>
                <a:spcPct val="133000"/>
              </a:lnSpc>
              <a:buNone/>
              <a:defRPr sz="2400" b="1" i="0">
                <a:solidFill>
                  <a:srgbClr val="2E2D2C"/>
                </a:solidFill>
                <a:latin typeface="Nunito Sans" pitchFamily="2" charset="77"/>
              </a:defRPr>
            </a:lvl1pPr>
            <a:lvl2pPr marL="457200" indent="0">
              <a:lnSpc>
                <a:spcPct val="133000"/>
              </a:lnSpc>
              <a:buNone/>
              <a:defRPr sz="2000" b="1" i="0">
                <a:solidFill>
                  <a:srgbClr val="2E2D2C"/>
                </a:solidFill>
                <a:latin typeface="Nunito Sans" pitchFamily="2" charset="77"/>
              </a:defRPr>
            </a:lvl2pPr>
            <a:lvl3pPr marL="914400" indent="0">
              <a:lnSpc>
                <a:spcPct val="133000"/>
              </a:lnSpc>
              <a:buNone/>
              <a:defRPr sz="1800" b="1" i="0">
                <a:solidFill>
                  <a:srgbClr val="2E2D2C"/>
                </a:solidFill>
                <a:latin typeface="Nunito Sans" pitchFamily="2" charset="77"/>
              </a:defRPr>
            </a:lvl3pPr>
            <a:lvl4pPr marL="1371600" indent="0">
              <a:lnSpc>
                <a:spcPct val="133000"/>
              </a:lnSpc>
              <a:buNone/>
              <a:defRPr sz="1600" b="1" i="0">
                <a:solidFill>
                  <a:srgbClr val="2E2D2C"/>
                </a:solidFill>
                <a:latin typeface="Nunito Sans" pitchFamily="2" charset="77"/>
              </a:defRPr>
            </a:lvl4pPr>
            <a:lvl5pPr marL="1828800" indent="0">
              <a:lnSpc>
                <a:spcPct val="133000"/>
              </a:lnSpc>
              <a:buNone/>
              <a:defRPr sz="1600" b="1" i="0">
                <a:solidFill>
                  <a:srgbClr val="2E2D2C"/>
                </a:solidFill>
                <a:latin typeface="Nunito Sans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0118F8-F10D-B6F4-241F-AB7917CE26DE}"/>
              </a:ext>
            </a:extLst>
          </p:cNvPr>
          <p:cNvSpPr txBox="1"/>
          <p:nvPr userDrawn="1"/>
        </p:nvSpPr>
        <p:spPr>
          <a:xfrm>
            <a:off x="9212580" y="5715833"/>
            <a:ext cx="2141220" cy="307777"/>
          </a:xfrm>
          <a:prstGeom prst="rect">
            <a:avLst/>
          </a:prstGeom>
          <a:noFill/>
        </p:spPr>
        <p:txBody>
          <a:bodyPr wrap="square" lIns="90000" rtlCol="0" anchor="b">
            <a:spAutoFit/>
          </a:bodyPr>
          <a:lstStyle/>
          <a:p>
            <a:pPr algn="r"/>
            <a:r>
              <a:rPr lang="en-US" sz="1400" b="1" i="0" spc="200" baseline="0" dirty="0">
                <a:solidFill>
                  <a:schemeClr val="tx1">
                    <a:alpha val="25000"/>
                  </a:schemeClr>
                </a:solidFill>
                <a:latin typeface="Nunito Sans" pitchFamily="2" charset="77"/>
              </a:rPr>
              <a:t>GAFCON 2023</a:t>
            </a:r>
          </a:p>
        </p:txBody>
      </p:sp>
    </p:spTree>
    <p:extLst>
      <p:ext uri="{BB962C8B-B14F-4D97-AF65-F5344CB8AC3E}">
        <p14:creationId xmlns:p14="http://schemas.microsoft.com/office/powerpoint/2010/main" val="25301221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>
  <p:cSld name="End Slid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49823" y="2117880"/>
            <a:ext cx="2892354" cy="1860240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29"/>
          <p:cNvSpPr txBox="1">
            <a:spLocks noGrp="1"/>
          </p:cNvSpPr>
          <p:nvPr>
            <p:ph type="body" idx="1"/>
          </p:nvPr>
        </p:nvSpPr>
        <p:spPr>
          <a:xfrm>
            <a:off x="3807571" y="4606805"/>
            <a:ext cx="4576858" cy="110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CE6"/>
              </a:buClr>
              <a:buSzPts val="2000"/>
              <a:buNone/>
              <a:defRPr sz="2000" b="0" i="0">
                <a:solidFill>
                  <a:srgbClr val="EDECE6"/>
                </a:solidFill>
                <a:latin typeface="Nunito Sans"/>
                <a:ea typeface="Nunito Sans"/>
                <a:cs typeface="Nunito Sans"/>
                <a:sym typeface="Nunito Sans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159211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milk&#10;&#10;Description automatically generated">
            <a:extLst>
              <a:ext uri="{FF2B5EF4-FFF2-40B4-BE49-F238E27FC236}">
                <a16:creationId xmlns:a16="http://schemas.microsoft.com/office/drawing/2014/main" id="{F7797D33-A3A6-F879-ACFA-45FA71ACA1B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217" r="10217"/>
          <a:stretch/>
        </p:blipFill>
        <p:spPr>
          <a:xfrm rot="5400000">
            <a:off x="2666998" y="-2667002"/>
            <a:ext cx="6858001" cy="121920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EED7F2-82A8-0761-FC04-082F6EA9D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4390"/>
            <a:ext cx="10515600" cy="1098345"/>
          </a:xfrm>
        </p:spPr>
        <p:txBody>
          <a:bodyPr/>
          <a:lstStyle>
            <a:lvl1pPr>
              <a:defRPr b="0" i="0">
                <a:solidFill>
                  <a:srgbClr val="2E2D2C"/>
                </a:solidFill>
                <a:latin typeface="Palatino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AF356-794A-DDE8-28D7-5663C1801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7672"/>
            <a:ext cx="10515600" cy="3955938"/>
          </a:xfrm>
        </p:spPr>
        <p:txBody>
          <a:bodyPr>
            <a:normAutofit/>
          </a:bodyPr>
          <a:lstStyle>
            <a:lvl1pPr marL="0" indent="0">
              <a:lnSpc>
                <a:spcPct val="133000"/>
              </a:lnSpc>
              <a:buNone/>
              <a:defRPr sz="2400" b="1" i="0">
                <a:solidFill>
                  <a:srgbClr val="2E2D2C"/>
                </a:solidFill>
                <a:latin typeface="Nunito Sans" pitchFamily="2" charset="77"/>
              </a:defRPr>
            </a:lvl1pPr>
            <a:lvl2pPr marL="457200" indent="0">
              <a:lnSpc>
                <a:spcPct val="133000"/>
              </a:lnSpc>
              <a:buNone/>
              <a:defRPr sz="2000" b="1" i="0">
                <a:solidFill>
                  <a:srgbClr val="2E2D2C"/>
                </a:solidFill>
                <a:latin typeface="Nunito Sans" pitchFamily="2" charset="77"/>
              </a:defRPr>
            </a:lvl2pPr>
            <a:lvl3pPr marL="914400" indent="0">
              <a:lnSpc>
                <a:spcPct val="133000"/>
              </a:lnSpc>
              <a:buNone/>
              <a:defRPr sz="1800" b="1" i="0">
                <a:solidFill>
                  <a:srgbClr val="2E2D2C"/>
                </a:solidFill>
                <a:latin typeface="Nunito Sans" pitchFamily="2" charset="77"/>
              </a:defRPr>
            </a:lvl3pPr>
            <a:lvl4pPr marL="1371600" indent="0">
              <a:lnSpc>
                <a:spcPct val="133000"/>
              </a:lnSpc>
              <a:buNone/>
              <a:defRPr sz="1600" b="1" i="0">
                <a:solidFill>
                  <a:srgbClr val="2E2D2C"/>
                </a:solidFill>
                <a:latin typeface="Nunito Sans" pitchFamily="2" charset="77"/>
              </a:defRPr>
            </a:lvl4pPr>
            <a:lvl5pPr marL="1828800" indent="0">
              <a:lnSpc>
                <a:spcPct val="133000"/>
              </a:lnSpc>
              <a:buNone/>
              <a:defRPr sz="1600" b="1" i="0">
                <a:solidFill>
                  <a:srgbClr val="2E2D2C"/>
                </a:solidFill>
                <a:latin typeface="Nunito Sans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1728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nature&#10;&#10;Description automatically generated">
            <a:extLst>
              <a:ext uri="{FF2B5EF4-FFF2-40B4-BE49-F238E27FC236}">
                <a16:creationId xmlns:a16="http://schemas.microsoft.com/office/drawing/2014/main" id="{E41A811C-9DF3-47A8-193B-96FFF08423C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0217" r="10217"/>
          <a:stretch/>
        </p:blipFill>
        <p:spPr>
          <a:xfrm rot="5400000">
            <a:off x="2666998" y="-2667002"/>
            <a:ext cx="6858001" cy="121920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EED7F2-82A8-0761-FC04-082F6EA9D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4390"/>
            <a:ext cx="10515600" cy="1098345"/>
          </a:xfrm>
        </p:spPr>
        <p:txBody>
          <a:bodyPr/>
          <a:lstStyle>
            <a:lvl1pPr>
              <a:defRPr b="0" i="0">
                <a:solidFill>
                  <a:srgbClr val="F1EFEA"/>
                </a:solidFill>
                <a:latin typeface="Palatino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AF356-794A-DDE8-28D7-5663C1801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7672"/>
            <a:ext cx="10515600" cy="3955938"/>
          </a:xfrm>
        </p:spPr>
        <p:txBody>
          <a:bodyPr>
            <a:normAutofit/>
          </a:bodyPr>
          <a:lstStyle>
            <a:lvl1pPr marL="0" indent="0">
              <a:lnSpc>
                <a:spcPct val="133000"/>
              </a:lnSpc>
              <a:buNone/>
              <a:defRPr sz="2400" b="1" i="0">
                <a:solidFill>
                  <a:srgbClr val="F1EFEA"/>
                </a:solidFill>
                <a:latin typeface="Nunito Sans" pitchFamily="2" charset="77"/>
              </a:defRPr>
            </a:lvl1pPr>
            <a:lvl2pPr marL="457200" indent="0">
              <a:lnSpc>
                <a:spcPct val="133000"/>
              </a:lnSpc>
              <a:buNone/>
              <a:defRPr sz="2000" b="1" i="0">
                <a:solidFill>
                  <a:srgbClr val="F1EFEA"/>
                </a:solidFill>
                <a:latin typeface="Nunito Sans" pitchFamily="2" charset="77"/>
              </a:defRPr>
            </a:lvl2pPr>
            <a:lvl3pPr marL="914400" indent="0">
              <a:lnSpc>
                <a:spcPct val="133000"/>
              </a:lnSpc>
              <a:buNone/>
              <a:defRPr sz="1800" b="1" i="0">
                <a:solidFill>
                  <a:srgbClr val="F1EFEA"/>
                </a:solidFill>
                <a:latin typeface="Nunito Sans" pitchFamily="2" charset="77"/>
              </a:defRPr>
            </a:lvl3pPr>
            <a:lvl4pPr marL="1371600" indent="0">
              <a:lnSpc>
                <a:spcPct val="133000"/>
              </a:lnSpc>
              <a:buNone/>
              <a:defRPr sz="1600" b="1" i="0">
                <a:solidFill>
                  <a:srgbClr val="F1EFEA"/>
                </a:solidFill>
                <a:latin typeface="Nunito Sans" pitchFamily="2" charset="77"/>
              </a:defRPr>
            </a:lvl4pPr>
            <a:lvl5pPr marL="1828800" indent="0">
              <a:lnSpc>
                <a:spcPct val="133000"/>
              </a:lnSpc>
              <a:buNone/>
              <a:defRPr sz="1600" b="1" i="0">
                <a:solidFill>
                  <a:srgbClr val="F1EFEA"/>
                </a:solidFill>
                <a:latin typeface="Nunito Sans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622294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41A811C-9DF3-47A8-193B-96FFF08423C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10200" r="10200"/>
          <a:stretch/>
        </p:blipFill>
        <p:spPr>
          <a:xfrm rot="5400000">
            <a:off x="2666998" y="-2667002"/>
            <a:ext cx="6858001" cy="1219200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CEED7F2-82A8-0761-FC04-082F6EA9DC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34390"/>
            <a:ext cx="10515600" cy="1098345"/>
          </a:xfrm>
        </p:spPr>
        <p:txBody>
          <a:bodyPr/>
          <a:lstStyle>
            <a:lvl1pPr>
              <a:defRPr b="0" i="0">
                <a:solidFill>
                  <a:srgbClr val="F1EFEA"/>
                </a:solidFill>
                <a:latin typeface="Palatino" pitchFamily="2" charset="77"/>
              </a:defRPr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FAF356-794A-DDE8-28D7-5663C18010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67672"/>
            <a:ext cx="10515600" cy="3955938"/>
          </a:xfrm>
        </p:spPr>
        <p:txBody>
          <a:bodyPr>
            <a:normAutofit/>
          </a:bodyPr>
          <a:lstStyle>
            <a:lvl1pPr marL="0" indent="0">
              <a:lnSpc>
                <a:spcPct val="133000"/>
              </a:lnSpc>
              <a:buNone/>
              <a:defRPr sz="2400" b="1" i="0">
                <a:solidFill>
                  <a:srgbClr val="F1EFEA"/>
                </a:solidFill>
                <a:latin typeface="Nunito Sans" pitchFamily="2" charset="77"/>
              </a:defRPr>
            </a:lvl1pPr>
            <a:lvl2pPr marL="457200" indent="0">
              <a:lnSpc>
                <a:spcPct val="133000"/>
              </a:lnSpc>
              <a:buNone/>
              <a:defRPr sz="2000" b="1" i="0">
                <a:solidFill>
                  <a:srgbClr val="F1EFEA"/>
                </a:solidFill>
                <a:latin typeface="Nunito Sans" pitchFamily="2" charset="77"/>
              </a:defRPr>
            </a:lvl2pPr>
            <a:lvl3pPr marL="914400" indent="0">
              <a:lnSpc>
                <a:spcPct val="133000"/>
              </a:lnSpc>
              <a:buNone/>
              <a:defRPr sz="1800" b="1" i="0">
                <a:solidFill>
                  <a:srgbClr val="F1EFEA"/>
                </a:solidFill>
                <a:latin typeface="Nunito Sans" pitchFamily="2" charset="77"/>
              </a:defRPr>
            </a:lvl3pPr>
            <a:lvl4pPr marL="1371600" indent="0">
              <a:lnSpc>
                <a:spcPct val="133000"/>
              </a:lnSpc>
              <a:buNone/>
              <a:defRPr sz="1600" b="1" i="0">
                <a:solidFill>
                  <a:srgbClr val="F1EFEA"/>
                </a:solidFill>
                <a:latin typeface="Nunito Sans" pitchFamily="2" charset="77"/>
              </a:defRPr>
            </a:lvl4pPr>
            <a:lvl5pPr marL="1828800" indent="0">
              <a:lnSpc>
                <a:spcPct val="133000"/>
              </a:lnSpc>
              <a:buNone/>
              <a:defRPr sz="1600" b="1" i="0">
                <a:solidFill>
                  <a:srgbClr val="F1EFEA"/>
                </a:solidFill>
                <a:latin typeface="Nunito Sans" pitchFamily="2" charset="77"/>
              </a:defRPr>
            </a:lvl5pPr>
          </a:lstStyle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2111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17D147-5A9B-BB42-EF70-C890E25571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48E9EE-53E0-14AF-0B3D-5D61113A47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3280EC-97D2-186E-13F1-2D112AADB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E52AE5-CCA2-9E45-8C9A-3128D482B7FB}" type="datetimeFigureOut">
              <a:rPr lang="en-US" smtClean="0"/>
              <a:t>9/24/25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77F603-CC28-F1BA-89E8-4A9D9C1FC6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FDBB79-4F2D-281B-4D0D-6F0FC96B5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005406-B70F-944C-91F8-ADBFD09AF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7133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white and blue screen&#10;&#10;Description automatically generated">
            <a:extLst>
              <a:ext uri="{FF2B5EF4-FFF2-40B4-BE49-F238E27FC236}">
                <a16:creationId xmlns:a16="http://schemas.microsoft.com/office/drawing/2014/main" id="{252A3BEF-4CD5-BE2A-543C-6A84C4F0FF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167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Main Titl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C2750F5-B3C4-724A-8A29-8AF8736D23A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57945" y="5335427"/>
            <a:ext cx="1148255" cy="738509"/>
          </a:xfrm>
          <a:prstGeom prst="rect">
            <a:avLst/>
          </a:prstGeom>
        </p:spPr>
      </p:pic>
      <p:sp>
        <p:nvSpPr>
          <p:cNvPr id="13" name="Title Placeholder 1">
            <a:extLst>
              <a:ext uri="{FF2B5EF4-FFF2-40B4-BE49-F238E27FC236}">
                <a16:creationId xmlns:a16="http://schemas.microsoft.com/office/drawing/2014/main" id="{0A81149F-2F3A-5A4B-A4F3-999259B7F0D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349190"/>
            <a:ext cx="10515600" cy="998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6000" b="0" i="0">
                <a:solidFill>
                  <a:srgbClr val="EDECE6"/>
                </a:solidFill>
                <a:latin typeface="Radley" pitchFamily="2" charset="77"/>
              </a:defRPr>
            </a:lvl1pPr>
          </a:lstStyle>
          <a:p>
            <a:r>
              <a:rPr lang="en-GB" dirty="0"/>
              <a:t>Main title heading</a:t>
            </a:r>
            <a:endParaRPr lang="en-US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51D1DDD-6612-0C43-93BF-EAF0E126F16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5250023"/>
            <a:ext cx="6537325" cy="823913"/>
          </a:xfrm>
        </p:spPr>
        <p:txBody>
          <a:bodyPr>
            <a:normAutofit/>
          </a:bodyPr>
          <a:lstStyle>
            <a:lvl1pPr marL="0" indent="0">
              <a:buNone/>
              <a:defRPr sz="2100" b="0" i="0">
                <a:solidFill>
                  <a:srgbClr val="EDECE6"/>
                </a:solidFill>
                <a:latin typeface="Nunito Sa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More info</a:t>
            </a:r>
            <a:endParaRPr lang="en-US" dirty="0"/>
          </a:p>
        </p:txBody>
      </p:sp>
      <p:sp>
        <p:nvSpPr>
          <p:cNvPr id="22" name="Text Placeholder 18">
            <a:extLst>
              <a:ext uri="{FF2B5EF4-FFF2-40B4-BE49-F238E27FC236}">
                <a16:creationId xmlns:a16="http://schemas.microsoft.com/office/drawing/2014/main" id="{018D4AD5-6653-8C4D-A556-5C2D71C8BC40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2506823"/>
            <a:ext cx="6537325" cy="823913"/>
          </a:xfrm>
        </p:spPr>
        <p:txBody>
          <a:bodyPr>
            <a:normAutofit/>
          </a:bodyPr>
          <a:lstStyle>
            <a:lvl1pPr marL="0" indent="0">
              <a:buNone/>
              <a:defRPr sz="2800" b="1" i="0">
                <a:solidFill>
                  <a:srgbClr val="EFA515"/>
                </a:solidFill>
                <a:latin typeface="Nunito Sa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Sub 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1965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ong Vers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Placeholder 1">
            <a:extLst>
              <a:ext uri="{FF2B5EF4-FFF2-40B4-BE49-F238E27FC236}">
                <a16:creationId xmlns:a16="http://schemas.microsoft.com/office/drawing/2014/main" id="{836F3D74-9060-E840-9D39-35158B2734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76034" y="2507609"/>
            <a:ext cx="6239933" cy="998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 b="0" i="0">
                <a:solidFill>
                  <a:schemeClr val="tx1"/>
                </a:solidFill>
                <a:latin typeface="Radley" pitchFamily="2" charset="77"/>
              </a:defRPr>
            </a:lvl1pPr>
          </a:lstStyle>
          <a:p>
            <a:r>
              <a:rPr lang="en-GB" dirty="0"/>
              <a:t>Bible Verse</a:t>
            </a:r>
            <a:endParaRPr lang="en-US" dirty="0"/>
          </a:p>
        </p:txBody>
      </p:sp>
      <p:sp>
        <p:nvSpPr>
          <p:cNvPr id="17" name="Text Placeholder 18">
            <a:extLst>
              <a:ext uri="{FF2B5EF4-FFF2-40B4-BE49-F238E27FC236}">
                <a16:creationId xmlns:a16="http://schemas.microsoft.com/office/drawing/2014/main" id="{0742AC9D-B272-3F44-8B4F-3A5EFFE10417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885723" y="3644162"/>
            <a:ext cx="6420555" cy="552628"/>
          </a:xfrm>
        </p:spPr>
        <p:txBody>
          <a:bodyPr>
            <a:normAutofit/>
          </a:bodyPr>
          <a:lstStyle>
            <a:lvl1pPr marL="0" indent="0" algn="ctr">
              <a:buNone/>
              <a:defRPr sz="1900" b="0" i="0">
                <a:solidFill>
                  <a:schemeClr val="tx1"/>
                </a:solidFill>
                <a:latin typeface="Nunito Sa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Quote Info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644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lain Off Whit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8">
            <a:extLst>
              <a:ext uri="{FF2B5EF4-FFF2-40B4-BE49-F238E27FC236}">
                <a16:creationId xmlns:a16="http://schemas.microsoft.com/office/drawing/2014/main" id="{5242B423-C46D-7C44-8659-5C9C34BC4F1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2797497"/>
            <a:ext cx="6420555" cy="552628"/>
          </a:xfrm>
        </p:spPr>
        <p:txBody>
          <a:bodyPr>
            <a:normAutofit/>
          </a:bodyPr>
          <a:lstStyle>
            <a:lvl1pPr marL="0" indent="0">
              <a:buNone/>
              <a:defRPr sz="2100" b="1" i="0">
                <a:solidFill>
                  <a:schemeClr val="tx1"/>
                </a:solidFill>
                <a:latin typeface="Nunito Sa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Sub Heading</a:t>
            </a:r>
            <a:endParaRPr lang="en-US" dirty="0"/>
          </a:p>
        </p:txBody>
      </p:sp>
      <p:sp>
        <p:nvSpPr>
          <p:cNvPr id="6" name="Text Placeholder 18">
            <a:extLst>
              <a:ext uri="{FF2B5EF4-FFF2-40B4-BE49-F238E27FC236}">
                <a16:creationId xmlns:a16="http://schemas.microsoft.com/office/drawing/2014/main" id="{0CC7D193-E1EE-0F42-8062-401840A6C73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8200" y="3463540"/>
            <a:ext cx="6420555" cy="552628"/>
          </a:xfrm>
        </p:spPr>
        <p:txBody>
          <a:bodyPr>
            <a:normAutofit/>
          </a:bodyPr>
          <a:lstStyle>
            <a:lvl1pPr marL="0" indent="0">
              <a:buNone/>
              <a:defRPr sz="1900" b="0" i="0">
                <a:solidFill>
                  <a:schemeClr val="tx1"/>
                </a:solidFill>
                <a:latin typeface="Nunito Sans" pitchFamily="2" charset="77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GB" dirty="0"/>
              <a:t>Body</a:t>
            </a:r>
            <a:endParaRPr lang="en-US" dirty="0"/>
          </a:p>
        </p:txBody>
      </p:sp>
      <p:sp>
        <p:nvSpPr>
          <p:cNvPr id="7" name="Title Placeholder 1">
            <a:extLst>
              <a:ext uri="{FF2B5EF4-FFF2-40B4-BE49-F238E27FC236}">
                <a16:creationId xmlns:a16="http://schemas.microsoft.com/office/drawing/2014/main" id="{CD2FD753-D57E-6243-BE1B-7B743501F04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1685183"/>
            <a:ext cx="6420555" cy="99889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0" i="0">
                <a:solidFill>
                  <a:schemeClr val="tx1"/>
                </a:solidFill>
                <a:latin typeface="Radley" pitchFamily="2" charset="77"/>
              </a:defRPr>
            </a:lvl1pPr>
          </a:lstStyle>
          <a:p>
            <a:r>
              <a:rPr lang="en-GB" dirty="0"/>
              <a:t>Heading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2370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B75874B-6275-645A-5A34-5866C5D9E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416C8D-B312-AF41-819F-D156B018A6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8F9AC9-745F-D396-B600-68F0A4EEBD3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52AE5-CCA2-9E45-8C9A-3128D482B7FB}" type="datetimeFigureOut">
              <a:rPr lang="en-US" smtClean="0"/>
              <a:t>9/24/25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ABBA4F-6FB9-AE24-54D9-49BFDDBD3C6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1902244-E550-453A-2708-5133FA5B36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005406-B70F-944C-91F8-ADBFD09AF6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1242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3" r:id="rId6"/>
    <p:sldLayoutId id="2147483704" r:id="rId7"/>
    <p:sldLayoutId id="2147483710" r:id="rId8"/>
    <p:sldLayoutId id="2147483711" r:id="rId9"/>
    <p:sldLayoutId id="2147483713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john@theword121.com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sv.org/Ps22.27" TargetMode="External"/><Relationship Id="rId3" Type="http://schemas.openxmlformats.org/officeDocument/2006/relationships/hyperlink" Target="https://www.esv.org/Ps4.1" TargetMode="External"/><Relationship Id="rId7" Type="http://schemas.openxmlformats.org/officeDocument/2006/relationships/hyperlink" Target="https://www.esv.org/Ps98.3%3BLk2.30%3BTt2.1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www.esv.org/Ac18.25" TargetMode="External"/><Relationship Id="rId11" Type="http://schemas.openxmlformats.org/officeDocument/2006/relationships/hyperlink" Target="https://www.esv.org/Ps85.12%3BLv26.4%3BEze34.27%3BHs2.22" TargetMode="External"/><Relationship Id="rId5" Type="http://schemas.openxmlformats.org/officeDocument/2006/relationships/hyperlink" Target="https://www.esv.org/Ps4.6" TargetMode="External"/><Relationship Id="rId10" Type="http://schemas.openxmlformats.org/officeDocument/2006/relationships/hyperlink" Target="https://www.esv.org/Ps67.3" TargetMode="External"/><Relationship Id="rId4" Type="http://schemas.openxmlformats.org/officeDocument/2006/relationships/hyperlink" Target="https://www.esv.org/Nm6.25" TargetMode="External"/><Relationship Id="rId9" Type="http://schemas.openxmlformats.org/officeDocument/2006/relationships/hyperlink" Target="https://www.esv.org/Ps58.11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9B4F6F-9F58-D54E-A810-8ECD111F1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Get the Word Out!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E4FB65-9D30-904F-86A6-38DD526B05D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John MacKinnon, Director of Church Engagement</a:t>
            </a:r>
          </a:p>
          <a:p>
            <a:r>
              <a:rPr lang="en-US" dirty="0"/>
              <a:t>john@theword121.com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70C915F-5E44-CE41-8D9B-3117CD2760F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38199" y="2613358"/>
            <a:ext cx="7910015" cy="226344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Encouragement, Equipping and Enabling – </a:t>
            </a:r>
          </a:p>
          <a:p>
            <a:r>
              <a:rPr lang="en-US" dirty="0"/>
              <a:t>to help us make much of Jesus</a:t>
            </a:r>
          </a:p>
          <a:p>
            <a:endParaRPr lang="en-US" dirty="0"/>
          </a:p>
          <a:p>
            <a:r>
              <a:rPr lang="en-US" dirty="0"/>
              <a:t>St John’s Chapeltown – 20</a:t>
            </a:r>
            <a:r>
              <a:rPr lang="en-US" baseline="30000" dirty="0"/>
              <a:t>th</a:t>
            </a:r>
            <a:r>
              <a:rPr lang="en-US" dirty="0"/>
              <a:t> September 2025</a:t>
            </a:r>
          </a:p>
        </p:txBody>
      </p:sp>
      <p:sp>
        <p:nvSpPr>
          <p:cNvPr id="7" name="PB">
            <a:extLst>
              <a:ext uri="{FF2B5EF4-FFF2-40B4-BE49-F238E27FC236}">
                <a16:creationId xmlns:a16="http://schemas.microsoft.com/office/drawing/2014/main" id="{7A06B6A7-CF01-4C35-90B6-302FF74F8881}"/>
              </a:ext>
            </a:extLst>
          </p:cNvPr>
          <p:cNvSpPr/>
          <p:nvPr/>
        </p:nvSpPr>
        <p:spPr>
          <a:xfrm>
            <a:off x="0" y="6667500"/>
            <a:ext cx="358588" cy="190500"/>
          </a:xfrm>
          <a:prstGeom prst="rect">
            <a:avLst/>
          </a:prstGeom>
          <a:solidFill>
            <a:srgbClr val="EFA515"/>
          </a:solidFill>
          <a:ln>
            <a:solidFill>
              <a:srgbClr val="EFA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644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Google Shape;383;p20"/>
          <p:cNvSpPr txBox="1">
            <a:spLocks noGrp="1"/>
          </p:cNvSpPr>
          <p:nvPr>
            <p:ph type="body" idx="1"/>
          </p:nvPr>
        </p:nvSpPr>
        <p:spPr>
          <a:xfrm>
            <a:off x="3807571" y="4606805"/>
            <a:ext cx="4576858" cy="11059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EDECE6"/>
              </a:buClr>
              <a:buSzPts val="2000"/>
              <a:buNone/>
            </a:pPr>
            <a:r>
              <a:rPr lang="en-US"/>
              <a:t> get the notes - theword121.com</a:t>
            </a:r>
            <a:endParaRPr/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CE6"/>
              </a:buClr>
              <a:buSzPts val="2000"/>
              <a:buNone/>
            </a:pPr>
            <a:r>
              <a:rPr lang="en-US"/>
              <a:t>get in touch - </a:t>
            </a:r>
            <a:r>
              <a:rPr lang="en-US" u="sng">
                <a:solidFill>
                  <a:schemeClr val="l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john@theword121.com</a:t>
            </a:r>
            <a:endParaRPr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EDECE6"/>
              </a:buClr>
              <a:buSzPts val="2000"/>
              <a:buNone/>
            </a:pPr>
            <a:r>
              <a:rPr lang="en-US"/>
              <a:t>see you next time</a:t>
            </a:r>
            <a:endParaRPr/>
          </a:p>
        </p:txBody>
      </p:sp>
      <p:sp>
        <p:nvSpPr>
          <p:cNvPr id="384" name="Google Shape;384;p20"/>
          <p:cNvSpPr/>
          <p:nvPr/>
        </p:nvSpPr>
        <p:spPr>
          <a:xfrm>
            <a:off x="0" y="6667500"/>
            <a:ext cx="12192000" cy="190500"/>
          </a:xfrm>
          <a:prstGeom prst="rect">
            <a:avLst/>
          </a:prstGeom>
          <a:solidFill>
            <a:srgbClr val="EFA515"/>
          </a:solidFill>
          <a:ln w="12700" cap="flat" cmpd="sng">
            <a:solidFill>
              <a:srgbClr val="EFA51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626243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5ADA5E7-9029-C9E2-6752-5DA416B95DF6}"/>
              </a:ext>
            </a:extLst>
          </p:cNvPr>
          <p:cNvSpPr txBox="1"/>
          <p:nvPr/>
        </p:nvSpPr>
        <p:spPr>
          <a:xfrm>
            <a:off x="957943" y="1345600"/>
            <a:ext cx="9289142" cy="54906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1" u="none" strike="noStrike" kern="1200" cap="none" spc="0" normalizeH="0" baseline="0" noProof="0" dirty="0">
                <a:ln>
                  <a:noFill/>
                </a:ln>
                <a:solidFill>
                  <a:srgbClr val="424547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Make Your Face Shine upon Us</a:t>
            </a:r>
          </a:p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24547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To the choirmaster: with </a:t>
            </a:r>
            <a:r>
              <a:rPr kumimoji="0" lang="en-GB" sz="3200" b="0" i="1" u="none" strike="noStrike" kern="1200" cap="none" spc="0" normalizeH="0" baseline="30000" noProof="0" dirty="0" err="1">
                <a:ln>
                  <a:noFill/>
                </a:ln>
                <a:solidFill>
                  <a:srgbClr val="72ABBF"/>
                </a:solidFill>
                <a:effectLst/>
                <a:uLnTx/>
                <a:uFillTx/>
                <a:latin typeface="Sentinel"/>
                <a:ea typeface="+mn-ea"/>
                <a:cs typeface="+mn-cs"/>
                <a:hlinkClick r:id="rId3" tooltip="Ps. 4, title"/>
              </a:rPr>
              <a:t>v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424547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stringed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24547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 instruments. </a:t>
            </a:r>
          </a:p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srgbClr val="424547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A Psalm. A Song.</a:t>
            </a:r>
          </a:p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ntine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67 May God </a:t>
            </a:r>
            <a:r>
              <a:rPr kumimoji="0" lang="en-GB" sz="3200" b="0" i="1" u="none" strike="noStrike" kern="1200" cap="none" spc="0" normalizeH="0" baseline="30000" noProof="0" dirty="0" err="1">
                <a:ln>
                  <a:noFill/>
                </a:ln>
                <a:solidFill>
                  <a:srgbClr val="72ABBF"/>
                </a:solidFill>
                <a:effectLst/>
                <a:uLnTx/>
                <a:uFillTx/>
                <a:latin typeface="Sentinel"/>
                <a:ea typeface="+mn-ea"/>
                <a:cs typeface="+mn-cs"/>
                <a:hlinkClick r:id="rId4" tooltip="Num. 6:25"/>
              </a:rPr>
              <a:t>w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be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 gracious to us and bless us</a:t>
            </a:r>
          </a:p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and make his face to </a:t>
            </a:r>
            <a:r>
              <a:rPr kumimoji="0" lang="en-GB" sz="3200" b="0" i="1" u="none" strike="noStrike" kern="1200" cap="none" spc="0" normalizeH="0" baseline="30000" noProof="0" dirty="0" err="1">
                <a:ln>
                  <a:noFill/>
                </a:ln>
                <a:solidFill>
                  <a:srgbClr val="72ABBF"/>
                </a:solidFill>
                <a:effectLst/>
                <a:uLnTx/>
                <a:uFillTx/>
                <a:latin typeface="Sentinel"/>
                <a:ea typeface="+mn-ea"/>
                <a:cs typeface="+mn-cs"/>
                <a:hlinkClick r:id="rId5" tooltip="See Ps. 4:6"/>
              </a:rPr>
              <a:t>x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shine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 upon us, </a:t>
            </a:r>
            <a:r>
              <a:rPr kumimoji="0" lang="en-GB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Selah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ntine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/>
                <a:ea typeface="+mn-ea"/>
                <a:cs typeface="+mn-cs"/>
              </a:rPr>
              <a:t>2 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 that </a:t>
            </a:r>
            <a:r>
              <a:rPr kumimoji="0" lang="en-GB" sz="3200" b="0" i="1" u="none" strike="noStrike" kern="1200" cap="none" spc="0" normalizeH="0" baseline="30000" noProof="0" dirty="0" err="1">
                <a:ln>
                  <a:noFill/>
                </a:ln>
                <a:solidFill>
                  <a:srgbClr val="72ABBF"/>
                </a:solidFill>
                <a:effectLst/>
                <a:uLnTx/>
                <a:uFillTx/>
                <a:latin typeface="Sentinel"/>
                <a:ea typeface="+mn-ea"/>
                <a:cs typeface="+mn-cs"/>
                <a:hlinkClick r:id="rId6" tooltip="[Acts 18:25]"/>
              </a:rPr>
              <a:t>y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your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 way may be known on earth,</a:t>
            </a:r>
          </a:p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your </a:t>
            </a:r>
            <a:r>
              <a:rPr kumimoji="0" lang="en-GB" sz="3200" b="0" i="1" u="none" strike="noStrike" kern="1200" cap="none" spc="0" normalizeH="0" baseline="30000" noProof="0" dirty="0" err="1">
                <a:ln>
                  <a:noFill/>
                </a:ln>
                <a:solidFill>
                  <a:srgbClr val="72ABBF"/>
                </a:solidFill>
                <a:effectLst/>
                <a:uLnTx/>
                <a:uFillTx/>
                <a:latin typeface="Sentinel"/>
                <a:ea typeface="+mn-ea"/>
                <a:cs typeface="+mn-cs"/>
                <a:hlinkClick r:id="rId7" tooltip="Ps. 98:3; Luke 2:30; Titus 2:11"/>
              </a:rPr>
              <a:t>z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saving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 power among all nations.</a:t>
            </a:r>
          </a:p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/>
                <a:ea typeface="+mn-ea"/>
                <a:cs typeface="+mn-cs"/>
              </a:rPr>
              <a:t>3 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 </a:t>
            </a:r>
            <a:r>
              <a:rPr kumimoji="0" lang="en-GB" sz="3200" b="0" i="1" u="none" strike="noStrike" kern="1200" cap="none" spc="0" normalizeH="0" baseline="30000" noProof="0" dirty="0" err="1">
                <a:ln>
                  <a:noFill/>
                </a:ln>
                <a:solidFill>
                  <a:srgbClr val="72ABBF"/>
                </a:solidFill>
                <a:effectLst/>
                <a:uLnTx/>
                <a:uFillTx/>
                <a:latin typeface="Sentinel"/>
                <a:ea typeface="+mn-ea"/>
                <a:cs typeface="+mn-cs"/>
                <a:hlinkClick r:id="rId8" tooltip="See Ps. 22:27"/>
              </a:rPr>
              <a:t>a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Let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 the peoples praise you, O God;</a:t>
            </a:r>
          </a:p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let all the peoples praise you!</a:t>
            </a:r>
          </a:p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/>
                <a:ea typeface="+mn-ea"/>
                <a:cs typeface="+mn-cs"/>
              </a:rPr>
              <a:t>4 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 Let the nations be glad and sing for joy,</a:t>
            </a:r>
          </a:p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for you </a:t>
            </a:r>
            <a:r>
              <a:rPr kumimoji="0" lang="en-GB" sz="3200" b="0" i="1" u="none" strike="noStrike" kern="1200" cap="none" spc="0" normalizeH="0" baseline="30000" noProof="0" dirty="0" err="1">
                <a:ln>
                  <a:noFill/>
                </a:ln>
                <a:solidFill>
                  <a:srgbClr val="72ABBF"/>
                </a:solidFill>
                <a:effectLst/>
                <a:uLnTx/>
                <a:uFillTx/>
                <a:latin typeface="Sentinel"/>
                <a:ea typeface="+mn-ea"/>
                <a:cs typeface="+mn-cs"/>
                <a:hlinkClick r:id="rId9" tooltip="See Ps. 58:11"/>
              </a:rPr>
              <a:t>b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judge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 the peoples with equity</a:t>
            </a:r>
          </a:p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and guide the nations upon earth. </a:t>
            </a:r>
            <a:r>
              <a:rPr kumimoji="0" lang="en-GB" sz="32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Selah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Sentinel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/>
                <a:ea typeface="+mn-ea"/>
                <a:cs typeface="+mn-cs"/>
              </a:rPr>
              <a:t>5 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 </a:t>
            </a:r>
            <a:r>
              <a:rPr kumimoji="0" lang="en-GB" sz="3200" b="0" i="1" u="none" strike="noStrike" kern="1200" cap="none" spc="0" normalizeH="0" baseline="30000" noProof="0" dirty="0" err="1">
                <a:ln>
                  <a:noFill/>
                </a:ln>
                <a:solidFill>
                  <a:srgbClr val="72ABBF"/>
                </a:solidFill>
                <a:effectLst/>
                <a:uLnTx/>
                <a:uFillTx/>
                <a:latin typeface="Sentinel"/>
                <a:ea typeface="+mn-ea"/>
                <a:cs typeface="+mn-cs"/>
                <a:hlinkClick r:id="rId10" tooltip="[See ver. 3 above]"/>
              </a:rPr>
              <a:t>a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Let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 the peoples praise you, O God;</a:t>
            </a:r>
          </a:p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let all the peoples praise you!</a:t>
            </a:r>
          </a:p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/>
                <a:ea typeface="+mn-ea"/>
                <a:cs typeface="+mn-cs"/>
              </a:rPr>
              <a:t>6 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 The earth has </a:t>
            </a:r>
            <a:r>
              <a:rPr kumimoji="0" lang="en-GB" sz="3200" b="0" i="1" u="none" strike="noStrike" kern="1200" cap="none" spc="0" normalizeH="0" baseline="30000" noProof="0" dirty="0" err="1">
                <a:ln>
                  <a:noFill/>
                </a:ln>
                <a:solidFill>
                  <a:srgbClr val="72ABBF"/>
                </a:solidFill>
                <a:effectLst/>
                <a:uLnTx/>
                <a:uFillTx/>
                <a:latin typeface="Sentinel"/>
                <a:ea typeface="+mn-ea"/>
                <a:cs typeface="+mn-cs"/>
                <a:hlinkClick r:id="rId11" tooltip="Ps. 85:12; Lev. 26:4; Ezek. 34:27; [Hos. 2:22]"/>
              </a:rPr>
              <a:t>c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yielded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 its increase;</a:t>
            </a:r>
          </a:p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God, our God, shall bless us.</a:t>
            </a:r>
          </a:p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3000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otham"/>
                <a:ea typeface="+mn-ea"/>
                <a:cs typeface="+mn-cs"/>
              </a:rPr>
              <a:t>7 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 God shall bless us;</a:t>
            </a:r>
          </a:p>
          <a:p>
            <a:pPr marL="0" marR="0" lvl="0" indent="0" algn="l" defTabSz="914400" rtl="0" eaLnBrk="1" fontAlgn="auto" latinLnBrk="0" hangingPunct="1">
              <a:lnSpc>
                <a:spcPts val="2175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let </a:t>
            </a:r>
            <a:r>
              <a:rPr kumimoji="0" lang="en-GB" sz="3200" b="0" i="1" u="none" strike="noStrike" kern="1200" cap="none" spc="0" normalizeH="0" baseline="30000" noProof="0" dirty="0" err="1">
                <a:ln>
                  <a:noFill/>
                </a:ln>
                <a:solidFill>
                  <a:srgbClr val="72ABBF"/>
                </a:solidFill>
                <a:effectLst/>
                <a:uLnTx/>
                <a:uFillTx/>
                <a:latin typeface="Sentinel"/>
                <a:ea typeface="+mn-ea"/>
                <a:cs typeface="+mn-cs"/>
                <a:hlinkClick r:id="rId8" tooltip="See Ps. 22:27"/>
              </a:rPr>
              <a:t>d</a:t>
            </a:r>
            <a:r>
              <a:rPr kumimoji="0" lang="en-GB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all</a:t>
            </a: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Sentinel"/>
                <a:ea typeface="+mn-ea"/>
                <a:cs typeface="+mn-cs"/>
              </a:rPr>
              <a:t> the ends of the earth fear him!</a:t>
            </a:r>
          </a:p>
        </p:txBody>
      </p:sp>
    </p:spTree>
    <p:extLst>
      <p:ext uri="{BB962C8B-B14F-4D97-AF65-F5344CB8AC3E}">
        <p14:creationId xmlns:p14="http://schemas.microsoft.com/office/powerpoint/2010/main" val="3469623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47D5E1-CA5D-40F8-6E09-0DB94CA34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09799-AE33-AFC4-D4F1-D2017E6E31C4}"/>
              </a:ext>
            </a:extLst>
          </p:cNvPr>
          <p:cNvSpPr txBox="1">
            <a:spLocks/>
          </p:cNvSpPr>
          <p:nvPr/>
        </p:nvSpPr>
        <p:spPr>
          <a:xfrm>
            <a:off x="838200" y="319485"/>
            <a:ext cx="10515600" cy="51892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0" i="0" kern="1200">
                <a:solidFill>
                  <a:schemeClr val="tx1"/>
                </a:solidFill>
                <a:latin typeface="Radley" pitchFamily="2" charset="77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"/>
              <a:ea typeface="+mj-ea"/>
              <a:cs typeface="+mj-cs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AAC7428-2232-99D5-44F8-3B5ACD776419}"/>
              </a:ext>
            </a:extLst>
          </p:cNvPr>
          <p:cNvSpPr txBox="1">
            <a:spLocks/>
          </p:cNvSpPr>
          <p:nvPr/>
        </p:nvSpPr>
        <p:spPr>
          <a:xfrm>
            <a:off x="838200" y="3243072"/>
            <a:ext cx="10515600" cy="278053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ct val="0"/>
              </a:spcBef>
              <a:buFont typeface="Arial" panose="020B0604020202020204" pitchFamily="34" charset="0"/>
              <a:buNone/>
              <a:defRPr sz="4400" b="0" i="0" kern="1200">
                <a:solidFill>
                  <a:srgbClr val="2E2D2C"/>
                </a:solidFill>
                <a:latin typeface="Plantin MT Pro Light" panose="02020303050405020304" pitchFamily="18" charset="77"/>
                <a:ea typeface="+mj-ea"/>
                <a:cs typeface="+mj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800" b="1" i="0" u="none" strike="noStrike" kern="1200" cap="none" spc="400" normalizeH="0" baseline="0" noProof="0" dirty="0">
              <a:ln>
                <a:noFill/>
              </a:ln>
              <a:solidFill>
                <a:srgbClr val="2E2D2C"/>
              </a:solidFill>
              <a:effectLst/>
              <a:uLnTx/>
              <a:uFillTx/>
              <a:latin typeface="Nunito Sans" pitchFamily="2" charset="77"/>
              <a:ea typeface="Aktiv Grotesk" panose="020B0504020202020204" pitchFamily="34" charset="0"/>
              <a:cs typeface="Aktiv Grotesk" panose="020B0504020202020204" pitchFamily="34" charset="0"/>
            </a:endParaRPr>
          </a:p>
        </p:txBody>
      </p:sp>
      <p:sp>
        <p:nvSpPr>
          <p:cNvPr id="5" name="Text Placeholder 1">
            <a:extLst>
              <a:ext uri="{FF2B5EF4-FFF2-40B4-BE49-F238E27FC236}">
                <a16:creationId xmlns:a16="http://schemas.microsoft.com/office/drawing/2014/main" id="{44232F98-067C-0BC2-008D-FA89CEC3FE5F}"/>
              </a:ext>
            </a:extLst>
          </p:cNvPr>
          <p:cNvSpPr txBox="1">
            <a:spLocks/>
          </p:cNvSpPr>
          <p:nvPr/>
        </p:nvSpPr>
        <p:spPr>
          <a:xfrm>
            <a:off x="838200" y="1349295"/>
            <a:ext cx="9723600" cy="55262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"/>
                <a:ea typeface="+mn-ea"/>
                <a:cs typeface="+mn-cs"/>
              </a:rPr>
              <a:t>How do people come to faith today?</a:t>
            </a:r>
          </a:p>
        </p:txBody>
      </p:sp>
      <p:sp>
        <p:nvSpPr>
          <p:cNvPr id="4" name="Text Placeholder 1">
            <a:extLst>
              <a:ext uri="{FF2B5EF4-FFF2-40B4-BE49-F238E27FC236}">
                <a16:creationId xmlns:a16="http://schemas.microsoft.com/office/drawing/2014/main" id="{E5999FBD-F347-B3D4-6FD2-E261BBF00D2F}"/>
              </a:ext>
            </a:extLst>
          </p:cNvPr>
          <p:cNvSpPr txBox="1">
            <a:spLocks/>
          </p:cNvSpPr>
          <p:nvPr/>
        </p:nvSpPr>
        <p:spPr>
          <a:xfrm>
            <a:off x="1007496" y="3240853"/>
            <a:ext cx="9723600" cy="552628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"/>
                <a:ea typeface="+mn-ea"/>
                <a:cs typeface="+mn-cs"/>
              </a:rPr>
              <a:t>Witness of friend or family member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"/>
                <a:ea typeface="+mn-ea"/>
                <a:cs typeface="+mn-cs"/>
              </a:rPr>
              <a:t>Digital channels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"/>
                <a:ea typeface="+mn-ea"/>
                <a:cs typeface="+mn-cs"/>
              </a:rPr>
              <a:t>Connecting through Mercy Ministries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"/>
                <a:ea typeface="+mn-ea"/>
                <a:cs typeface="+mn-cs"/>
              </a:rPr>
              <a:t>Prayer, dreams and visions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"/>
                <a:ea typeface="+mn-ea"/>
                <a:cs typeface="+mn-cs"/>
              </a:rPr>
              <a:t>Churches ‘journeying’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"/>
                <a:ea typeface="+mn-ea"/>
                <a:cs typeface="+mn-cs"/>
              </a:rPr>
              <a:t>Other events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Palatin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2006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D7834210-0CE9-57D5-EA6F-A465457DD4DE}"/>
              </a:ext>
            </a:extLst>
          </p:cNvPr>
          <p:cNvSpPr txBox="1">
            <a:spLocks/>
          </p:cNvSpPr>
          <p:nvPr/>
        </p:nvSpPr>
        <p:spPr>
          <a:xfrm>
            <a:off x="521089" y="951341"/>
            <a:ext cx="8202646" cy="55262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"/>
                <a:ea typeface="+mn-ea"/>
                <a:cs typeface="+mn-cs"/>
              </a:rPr>
              <a:t>Survey findings</a:t>
            </a:r>
          </a:p>
        </p:txBody>
      </p:sp>
      <p:sp>
        <p:nvSpPr>
          <p:cNvPr id="6" name="PB">
            <a:extLst>
              <a:ext uri="{FF2B5EF4-FFF2-40B4-BE49-F238E27FC236}">
                <a16:creationId xmlns:a16="http://schemas.microsoft.com/office/drawing/2014/main" id="{6E83D016-95BF-C686-8487-188BF58FC4E3}"/>
              </a:ext>
            </a:extLst>
          </p:cNvPr>
          <p:cNvSpPr/>
          <p:nvPr/>
        </p:nvSpPr>
        <p:spPr>
          <a:xfrm>
            <a:off x="0" y="6667500"/>
            <a:ext cx="4740676" cy="190500"/>
          </a:xfrm>
          <a:prstGeom prst="rect">
            <a:avLst/>
          </a:prstGeom>
          <a:solidFill>
            <a:srgbClr val="EFA515"/>
          </a:solidFill>
          <a:ln>
            <a:solidFill>
              <a:srgbClr val="EFA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91A77595-230B-D065-7150-20B965263F4A}"/>
              </a:ext>
            </a:extLst>
          </p:cNvPr>
          <p:cNvSpPr txBox="1">
            <a:spLocks/>
          </p:cNvSpPr>
          <p:nvPr/>
        </p:nvSpPr>
        <p:spPr>
          <a:xfrm>
            <a:off x="923616" y="2222330"/>
            <a:ext cx="9980945" cy="55262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900" b="0" i="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77% come to faith in childhood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Openness to faith conversations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Google, Church, Bible and Friend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/>
                <a:ea typeface="+mn-ea"/>
                <a:cs typeface="+mn-cs"/>
              </a:rPr>
              <a:t>Family, Friends, Acquaintances, Colleagues and Neighbours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They like you – Friendly, Caring and Kind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/>
                <a:ea typeface="+mn-ea"/>
                <a:cs typeface="+mn-cs"/>
              </a:rPr>
              <a:t>Sources: </a:t>
            </a:r>
            <a:r>
              <a:rPr kumimoji="0" lang="en-US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/>
                <a:ea typeface="+mn-ea"/>
                <a:cs typeface="+mn-cs"/>
              </a:rPr>
              <a:t>McCrindles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/>
                <a:ea typeface="+mn-ea"/>
                <a:cs typeface="+mn-cs"/>
              </a:rPr>
              <a:t> UK National Ministry Survey 2022 and UK Talking Jesus Report 2022.</a:t>
            </a:r>
          </a:p>
          <a:p>
            <a:pPr marL="457200" marR="0" lvl="0" indent="-4572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70706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120D1DC-4BD6-C18E-225A-35F37FF93553}"/>
              </a:ext>
            </a:extLst>
          </p:cNvPr>
          <p:cNvSpPr txBox="1"/>
          <p:nvPr/>
        </p:nvSpPr>
        <p:spPr>
          <a:xfrm>
            <a:off x="188259" y="765911"/>
            <a:ext cx="10623175" cy="58527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 urgent need of the Church today is Gospel integrity </a:t>
            </a:r>
          </a:p>
          <a:p>
            <a:pPr marL="457200" marR="0" lvl="0" indent="-4572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Be clear about the Gospel</a:t>
            </a:r>
          </a:p>
          <a:p>
            <a:pPr marL="457200" marR="0" lvl="0" indent="-4572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 Gospel is a message from God – it must always begin with the Creator God who is Holy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 Gospel is a message for man – we are sinners under his judgement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 Gospel is a message about Christ – what He is what He has done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457200" marR="0" lvl="0" indent="-45720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 Gospel is a message of Good News – Repentance, faith, grace – saved from and saved to!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8865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C972C-5351-88C0-6F13-1D06B74F6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4E1197F2-0839-C810-DFAE-310DF5991683}"/>
              </a:ext>
            </a:extLst>
          </p:cNvPr>
          <p:cNvSpPr txBox="1">
            <a:spLocks/>
          </p:cNvSpPr>
          <p:nvPr/>
        </p:nvSpPr>
        <p:spPr>
          <a:xfrm>
            <a:off x="521089" y="951341"/>
            <a:ext cx="8202646" cy="552628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"/>
                <a:ea typeface="+mn-ea"/>
                <a:cs typeface="+mn-cs"/>
              </a:rPr>
              <a:t>Four pillars of conversion</a:t>
            </a:r>
          </a:p>
        </p:txBody>
      </p:sp>
      <p:sp>
        <p:nvSpPr>
          <p:cNvPr id="6" name="PB">
            <a:extLst>
              <a:ext uri="{FF2B5EF4-FFF2-40B4-BE49-F238E27FC236}">
                <a16:creationId xmlns:a16="http://schemas.microsoft.com/office/drawing/2014/main" id="{794CF3DD-4296-BFE3-F8D9-DF5E66E529FE}"/>
              </a:ext>
            </a:extLst>
          </p:cNvPr>
          <p:cNvSpPr/>
          <p:nvPr/>
        </p:nvSpPr>
        <p:spPr>
          <a:xfrm>
            <a:off x="-1" y="6667500"/>
            <a:ext cx="5104264" cy="190500"/>
          </a:xfrm>
          <a:prstGeom prst="rect">
            <a:avLst/>
          </a:prstGeom>
          <a:solidFill>
            <a:srgbClr val="EFA515"/>
          </a:solidFill>
          <a:ln>
            <a:solidFill>
              <a:srgbClr val="EFA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28681A61-F308-D649-83C4-08449C8853B1}"/>
              </a:ext>
            </a:extLst>
          </p:cNvPr>
          <p:cNvSpPr txBox="1">
            <a:spLocks/>
          </p:cNvSpPr>
          <p:nvPr/>
        </p:nvSpPr>
        <p:spPr>
          <a:xfrm>
            <a:off x="923616" y="2222330"/>
            <a:ext cx="9980945" cy="5526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900" b="0" i="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Word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 – the truth of the gospel, God’s Word +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People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 – relational dynamic +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Time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 – sustained engagement, God unveils the truth +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Prayer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 – humble dependance 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Contact – Connect – 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Conversion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 – Church Life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Sources: Dave Jensen, Australia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069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C972C-5351-88C0-6F13-1D06B74F6B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11">
            <a:extLst>
              <a:ext uri="{FF2B5EF4-FFF2-40B4-BE49-F238E27FC236}">
                <a16:creationId xmlns:a16="http://schemas.microsoft.com/office/drawing/2014/main" id="{4E1197F2-0839-C810-DFAE-310DF5991683}"/>
              </a:ext>
            </a:extLst>
          </p:cNvPr>
          <p:cNvSpPr txBox="1">
            <a:spLocks/>
          </p:cNvSpPr>
          <p:nvPr/>
        </p:nvSpPr>
        <p:spPr>
          <a:xfrm>
            <a:off x="521089" y="951340"/>
            <a:ext cx="8202646" cy="1179017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"/>
                <a:ea typeface="+mn-ea"/>
                <a:cs typeface="+mn-cs"/>
              </a:rPr>
              <a:t>Creating a Healthy Culture of Evangelism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Palatino"/>
                <a:ea typeface="+mn-ea"/>
                <a:cs typeface="+mn-cs"/>
              </a:rPr>
              <a:t>Church Leaders Strategy - PHISH</a:t>
            </a:r>
          </a:p>
        </p:txBody>
      </p:sp>
      <p:sp>
        <p:nvSpPr>
          <p:cNvPr id="6" name="PB">
            <a:extLst>
              <a:ext uri="{FF2B5EF4-FFF2-40B4-BE49-F238E27FC236}">
                <a16:creationId xmlns:a16="http://schemas.microsoft.com/office/drawing/2014/main" id="{794CF3DD-4296-BFE3-F8D9-DF5E66E529FE}"/>
              </a:ext>
            </a:extLst>
          </p:cNvPr>
          <p:cNvSpPr/>
          <p:nvPr/>
        </p:nvSpPr>
        <p:spPr>
          <a:xfrm>
            <a:off x="-1" y="6667500"/>
            <a:ext cx="521090" cy="190500"/>
          </a:xfrm>
          <a:prstGeom prst="rect">
            <a:avLst/>
          </a:prstGeom>
          <a:solidFill>
            <a:srgbClr val="EFA515"/>
          </a:solidFill>
          <a:ln>
            <a:solidFill>
              <a:srgbClr val="EFA51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 Placeholder 12">
            <a:extLst>
              <a:ext uri="{FF2B5EF4-FFF2-40B4-BE49-F238E27FC236}">
                <a16:creationId xmlns:a16="http://schemas.microsoft.com/office/drawing/2014/main" id="{28681A61-F308-D649-83C4-08449C8853B1}"/>
              </a:ext>
            </a:extLst>
          </p:cNvPr>
          <p:cNvSpPr txBox="1">
            <a:spLocks/>
          </p:cNvSpPr>
          <p:nvPr/>
        </p:nvSpPr>
        <p:spPr>
          <a:xfrm>
            <a:off x="923616" y="2222330"/>
            <a:ext cx="9980945" cy="5526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900" b="0" i="0" kern="1200">
                <a:solidFill>
                  <a:schemeClr val="tx1"/>
                </a:solidFill>
                <a:latin typeface="Nunito Sans" pitchFamily="2" charset="77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P = Prayer –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culture of prayer for believers/unbelievers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H = Hospitality –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friendship that engages while entertaining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I = Invitation –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the power of come with me to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S = Share –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the core confidence that Anchor products provide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H = Holiness – </a:t>
            </a: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a life well-lived, hypocrisy free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Nunito Sans" pitchFamily="2" charset="77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Nunito Sans" pitchFamily="2" charset="77"/>
                <a:ea typeface="+mn-ea"/>
                <a:cs typeface="+mn-cs"/>
              </a:rPr>
              <a:t>Sources: John MacKinnon, Scotland</a:t>
            </a:r>
          </a:p>
        </p:txBody>
      </p:sp>
    </p:spTree>
    <p:extLst>
      <p:ext uri="{BB962C8B-B14F-4D97-AF65-F5344CB8AC3E}">
        <p14:creationId xmlns:p14="http://schemas.microsoft.com/office/powerpoint/2010/main" val="2753233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645867A0-62EA-11A1-2886-68AC561B5E87}"/>
              </a:ext>
            </a:extLst>
          </p:cNvPr>
          <p:cNvSpPr txBox="1"/>
          <p:nvPr/>
        </p:nvSpPr>
        <p:spPr>
          <a:xfrm>
            <a:off x="336175" y="1707774"/>
            <a:ext cx="10165977" cy="30128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 Pathway for Discipleship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Contact – Connect – Conversion – Church Life 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Step 3 is the most important so keep that in mind – never walk away at this point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We need to do less better!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96979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1A881A-3C86-AC24-47B3-8C95AE23FAFC}"/>
              </a:ext>
            </a:extLst>
          </p:cNvPr>
          <p:cNvSpPr txBox="1"/>
          <p:nvPr/>
        </p:nvSpPr>
        <p:spPr>
          <a:xfrm>
            <a:off x="457200" y="800060"/>
            <a:ext cx="9412942" cy="60579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Personal Evangelism and Friendship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APFL - Play the long game: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Come and See – Go and Tell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1: Arouse a Vision for the Lost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2: Challenge structures for the Glory of God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3: Be a faithful and fruitful practitioner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4: In essence we are always about communicating the truth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5: Make Disciples – Get and Grow, God’s Church, God’s People</a:t>
            </a:r>
            <a:endParaRPr kumimoji="0" lang="en-GB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91990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cbe55f6-b3fa-415a-86b6-8935eb13d0ef" xsi:nil="true"/>
    <lcf76f155ced4ddcb4097134ff3c332f xmlns="8c2c1c41-3250-4eb5-851f-d42dd2e02fb4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B15B0D0084BE439E49B3EB79179449" ma:contentTypeVersion="16" ma:contentTypeDescription="Create a new document." ma:contentTypeScope="" ma:versionID="6703cd0f1e3a3f9036e1e666d2608eaa">
  <xsd:schema xmlns:xsd="http://www.w3.org/2001/XMLSchema" xmlns:xs="http://www.w3.org/2001/XMLSchema" xmlns:p="http://schemas.microsoft.com/office/2006/metadata/properties" xmlns:ns2="8c2c1c41-3250-4eb5-851f-d42dd2e02fb4" xmlns:ns3="2cbe55f6-b3fa-415a-86b6-8935eb13d0ef" targetNamespace="http://schemas.microsoft.com/office/2006/metadata/properties" ma:root="true" ma:fieldsID="1cf87a598268870200aec45a3426b1d0" ns2:_="" ns3:_="">
    <xsd:import namespace="8c2c1c41-3250-4eb5-851f-d42dd2e02fb4"/>
    <xsd:import namespace="2cbe55f6-b3fa-415a-86b6-8935eb13d0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c2c1c41-3250-4eb5-851f-d42dd2e02f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641d4ad4-8db7-4f85-a7ba-80dae175b0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cbe55f6-b3fa-415a-86b6-8935eb13d0ef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6c57d139-c280-48a6-8f1f-5e32e31719a4}" ma:internalName="TaxCatchAll" ma:showField="CatchAllData" ma:web="2cbe55f6-b3fa-415a-86b6-8935eb13d0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7605A07-4C8B-4931-A756-1B7A2A5D2622}">
  <ds:schemaRefs>
    <ds:schemaRef ds:uri="http://schemas.microsoft.com/office/2006/documentManagement/types"/>
    <ds:schemaRef ds:uri="8c2c1c41-3250-4eb5-851f-d42dd2e02fb4"/>
    <ds:schemaRef ds:uri="http://purl.org/dc/terms/"/>
    <ds:schemaRef ds:uri="2cbe55f6-b3fa-415a-86b6-8935eb13d0ef"/>
    <ds:schemaRef ds:uri="http://schemas.microsoft.com/office/infopath/2007/PartnerControls"/>
    <ds:schemaRef ds:uri="http://purl.org/dc/elements/1.1/"/>
    <ds:schemaRef ds:uri="http://www.w3.org/XML/1998/namespace"/>
    <ds:schemaRef ds:uri="http://purl.org/dc/dcmitype/"/>
    <ds:schemaRef ds:uri="http://schemas.microsoft.com/office/2006/metadata/properties"/>
    <ds:schemaRef ds:uri="http://schemas.openxmlformats.org/package/2006/metadata/core-properties"/>
  </ds:schemaRefs>
</ds:datastoreItem>
</file>

<file path=customXml/itemProps2.xml><?xml version="1.0" encoding="utf-8"?>
<ds:datastoreItem xmlns:ds="http://schemas.openxmlformats.org/officeDocument/2006/customXml" ds:itemID="{E086037A-BCA8-43D4-B2E5-CA836C8C331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DB5214C-8916-42D8-8331-8CD475F199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c2c1c41-3250-4eb5-851f-d42dd2e02fb4"/>
    <ds:schemaRef ds:uri="2cbe55f6-b3fa-415a-86b6-8935eb13d0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2930</TotalTime>
  <Words>939</Words>
  <Application>Microsoft Macintosh PowerPoint</Application>
  <PresentationFormat>Widescreen</PresentationFormat>
  <Paragraphs>100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Gotham</vt:lpstr>
      <vt:lpstr>Nunito Sans</vt:lpstr>
      <vt:lpstr>Palatino</vt:lpstr>
      <vt:lpstr>Radley</vt:lpstr>
      <vt:lpstr>Sentinel</vt:lpstr>
      <vt:lpstr>Times New Roman</vt:lpstr>
      <vt:lpstr>Office Theme</vt:lpstr>
      <vt:lpstr>Get the Word Out!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 John's Chapeltown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Parish Office</dc:creator>
  <cp:lastModifiedBy>Rick Stordy</cp:lastModifiedBy>
  <cp:revision>16</cp:revision>
  <dcterms:created xsi:type="dcterms:W3CDTF">2012-01-25T10:05:33Z</dcterms:created>
  <dcterms:modified xsi:type="dcterms:W3CDTF">2025-09-24T07:11:43Z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0x01010079B15B0D0084BE439E49B3EB79179449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ComplianceAssetId">
    <vt:lpwstr/>
  </property>
  <property fmtid="{D5CDD505-2E9C-101B-9397-08002B2CF9AE}" pid="6" name="TemplateUrl">
    <vt:lpwstr/>
  </property>
  <property fmtid="{D5CDD505-2E9C-101B-9397-08002B2CF9AE}" pid="7" name="_ExtendedDescription">
    <vt:lpwstr/>
  </property>
  <property fmtid="{D5CDD505-2E9C-101B-9397-08002B2CF9AE}" pid="8" name="TriggerFlowInfo">
    <vt:lpwstr/>
  </property>
  <property fmtid="{D5CDD505-2E9C-101B-9397-08002B2CF9AE}" pid="9" name="xd_Signature">
    <vt:bool>false</vt:bool>
  </property>
</Properties>
</file>